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3A2D53-09D1-4FD3-9407-ED7C04F7B38D}" type="datetimeFigureOut">
              <a:rPr lang="en-IN" smtClean="0"/>
              <a:t>19-08-2020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207F2B-8B8F-4F9F-890D-D7BA7E539F27}" type="slidenum">
              <a:rPr lang="en-IN" smtClean="0"/>
              <a:t>‹#›</a:t>
            </a:fld>
            <a:endParaRPr lang="en-IN"/>
          </a:p>
        </p:txBody>
      </p:sp>
    </p:spTree>
    <p:extLst>
      <p:ext uri="{BB962C8B-B14F-4D97-AF65-F5344CB8AC3E}">
        <p14:creationId xmlns:p14="http://schemas.microsoft.com/office/powerpoint/2010/main" val="1654256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F4207F2B-8B8F-4F9F-890D-D7BA7E539F27}" type="slidenum">
              <a:rPr lang="en-IN" smtClean="0"/>
              <a:t>4</a:t>
            </a:fld>
            <a:endParaRPr lang="en-IN"/>
          </a:p>
        </p:txBody>
      </p:sp>
    </p:spTree>
    <p:extLst>
      <p:ext uri="{BB962C8B-B14F-4D97-AF65-F5344CB8AC3E}">
        <p14:creationId xmlns:p14="http://schemas.microsoft.com/office/powerpoint/2010/main" val="1237713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1E7CB8-9F19-4221-8832-F148ABB25929}"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72817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E7CB8-9F19-4221-8832-F148ABB25929}"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2980261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E7CB8-9F19-4221-8832-F148ABB25929}"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3855660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1E7CB8-9F19-4221-8832-F148ABB25929}"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323269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1E7CB8-9F19-4221-8832-F148ABB25929}" type="datetimeFigureOut">
              <a:rPr lang="en-GB" smtClean="0"/>
              <a:t>19/08/2020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960102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1E7CB8-9F19-4221-8832-F148ABB25929}"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2066701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1E7CB8-9F19-4221-8832-F148ABB25929}" type="datetimeFigureOut">
              <a:rPr lang="en-GB" smtClean="0"/>
              <a:t>19/08/2020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3686674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1E7CB8-9F19-4221-8832-F148ABB25929}" type="datetimeFigureOut">
              <a:rPr lang="en-GB" smtClean="0"/>
              <a:t>19/08/2020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22705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1E7CB8-9F19-4221-8832-F148ABB25929}" type="datetimeFigureOut">
              <a:rPr lang="en-GB" smtClean="0"/>
              <a:t>19/08/2020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1811779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E7CB8-9F19-4221-8832-F148ABB25929}"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323544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1E7CB8-9F19-4221-8832-F148ABB25929}" type="datetimeFigureOut">
              <a:rPr lang="en-GB" smtClean="0"/>
              <a:t>19/08/2020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A84F13-47C3-4086-AD1F-2064F618202E}" type="slidenum">
              <a:rPr lang="en-GB" smtClean="0"/>
              <a:t>‹#›</a:t>
            </a:fld>
            <a:endParaRPr lang="en-GB"/>
          </a:p>
        </p:txBody>
      </p:sp>
    </p:spTree>
    <p:extLst>
      <p:ext uri="{BB962C8B-B14F-4D97-AF65-F5344CB8AC3E}">
        <p14:creationId xmlns:p14="http://schemas.microsoft.com/office/powerpoint/2010/main" val="4147803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1E7CB8-9F19-4221-8832-F148ABB25929}" type="datetimeFigureOut">
              <a:rPr lang="en-GB" smtClean="0"/>
              <a:t>19/08/2020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A84F13-47C3-4086-AD1F-2064F618202E}" type="slidenum">
              <a:rPr lang="en-GB" smtClean="0"/>
              <a:t>‹#›</a:t>
            </a:fld>
            <a:endParaRPr lang="en-GB"/>
          </a:p>
        </p:txBody>
      </p:sp>
    </p:spTree>
    <p:extLst>
      <p:ext uri="{BB962C8B-B14F-4D97-AF65-F5344CB8AC3E}">
        <p14:creationId xmlns:p14="http://schemas.microsoft.com/office/powerpoint/2010/main" val="22305490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8615" y="1023582"/>
            <a:ext cx="11081982" cy="668739"/>
          </a:xfrm>
        </p:spPr>
        <p:txBody>
          <a:bodyPr>
            <a:noAutofit/>
          </a:bodyPr>
          <a:lstStyle/>
          <a:p>
            <a:pPr algn="l"/>
            <a:r>
              <a:rPr lang="en-GB" sz="3600" b="1" dirty="0" smtClean="0">
                <a:solidFill>
                  <a:srgbClr val="008000"/>
                </a:solidFill>
                <a:latin typeface="+mn-lt"/>
              </a:rPr>
              <a:t>GREENHOUSE EFFECT: CAUSES AND IT’S IMPACT</a:t>
            </a:r>
            <a:endParaRPr lang="en-GB" sz="3600" b="1" dirty="0">
              <a:solidFill>
                <a:srgbClr val="008000"/>
              </a:solidFill>
              <a:latin typeface="+mn-lt"/>
            </a:endParaRPr>
          </a:p>
        </p:txBody>
      </p:sp>
      <p:sp>
        <p:nvSpPr>
          <p:cNvPr id="3" name="Subtitle 2"/>
          <p:cNvSpPr>
            <a:spLocks noGrp="1"/>
          </p:cNvSpPr>
          <p:nvPr>
            <p:ph type="subTitle" idx="1"/>
          </p:nvPr>
        </p:nvSpPr>
        <p:spPr>
          <a:xfrm>
            <a:off x="6955809" y="4366311"/>
            <a:ext cx="4126173" cy="1693293"/>
          </a:xfrm>
        </p:spPr>
        <p:txBody>
          <a:bodyPr>
            <a:noAutofit/>
          </a:bodyPr>
          <a:lstStyle/>
          <a:p>
            <a:pPr algn="just"/>
            <a:r>
              <a:rPr lang="en-GB" sz="1600" b="1" dirty="0" smtClean="0">
                <a:solidFill>
                  <a:srgbClr val="008000"/>
                </a:solidFill>
              </a:rPr>
              <a:t>DR. PRAVEEN KUMAR</a:t>
            </a:r>
            <a:endParaRPr lang="en-GB" sz="1600" b="1" dirty="0" smtClean="0">
              <a:solidFill>
                <a:srgbClr val="008000"/>
              </a:solidFill>
            </a:endParaRPr>
          </a:p>
          <a:p>
            <a:pPr algn="just"/>
            <a:r>
              <a:rPr lang="en-GB" sz="1600" b="1" dirty="0" smtClean="0">
                <a:solidFill>
                  <a:srgbClr val="008000"/>
                </a:solidFill>
              </a:rPr>
              <a:t>ASSTSTANT </a:t>
            </a:r>
            <a:r>
              <a:rPr lang="en-GB" sz="1600" b="1" dirty="0" smtClean="0">
                <a:solidFill>
                  <a:srgbClr val="008000"/>
                </a:solidFill>
              </a:rPr>
              <a:t>PROFESSOR </a:t>
            </a:r>
          </a:p>
          <a:p>
            <a:pPr algn="just"/>
            <a:r>
              <a:rPr lang="en-GB" sz="1600" b="1" dirty="0" smtClean="0">
                <a:solidFill>
                  <a:srgbClr val="008000"/>
                </a:solidFill>
              </a:rPr>
              <a:t>DEPARTMENT</a:t>
            </a:r>
            <a:r>
              <a:rPr lang="en-GB" sz="1600" b="1" dirty="0" smtClean="0">
                <a:solidFill>
                  <a:srgbClr val="008000"/>
                </a:solidFill>
              </a:rPr>
              <a:t> </a:t>
            </a:r>
            <a:r>
              <a:rPr lang="en-GB" sz="1600" b="1" dirty="0" smtClean="0">
                <a:solidFill>
                  <a:srgbClr val="008000"/>
                </a:solidFill>
              </a:rPr>
              <a:t>OF ZOOLOGY</a:t>
            </a:r>
          </a:p>
          <a:p>
            <a:pPr algn="just"/>
            <a:r>
              <a:rPr lang="en-GB" sz="1600" b="1" dirty="0" smtClean="0">
                <a:solidFill>
                  <a:srgbClr val="008000"/>
                </a:solidFill>
              </a:rPr>
              <a:t>D. N. COLLEGE, MEERUT</a:t>
            </a:r>
            <a:endParaRPr lang="en-GB" sz="1600" b="1" dirty="0" smtClean="0">
              <a:solidFill>
                <a:srgbClr val="008000"/>
              </a:solidFill>
            </a:endParaRPr>
          </a:p>
        </p:txBody>
      </p:sp>
      <p:pic>
        <p:nvPicPr>
          <p:cNvPr id="1026" name="Picture 2" descr="Image result for greenhouse effect pictures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797" y="2224585"/>
            <a:ext cx="6084802" cy="37521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42287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42777" y="3563213"/>
            <a:ext cx="4126173" cy="328519"/>
          </a:xfrm>
        </p:spPr>
        <p:txBody>
          <a:bodyPr>
            <a:noAutofit/>
          </a:bodyPr>
          <a:lstStyle/>
          <a:p>
            <a:pPr algn="just"/>
            <a:r>
              <a:rPr lang="en-GB" sz="1800" b="1" dirty="0" smtClean="0"/>
              <a:t>AIR POLLUTION</a:t>
            </a:r>
          </a:p>
        </p:txBody>
      </p:sp>
      <p:pic>
        <p:nvPicPr>
          <p:cNvPr id="2052" name="Picture 4" descr="Image result for different type of pollu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8781" y="507834"/>
            <a:ext cx="2939994" cy="2202159"/>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p:cNvSpPr txBox="1">
            <a:spLocks/>
          </p:cNvSpPr>
          <p:nvPr/>
        </p:nvSpPr>
        <p:spPr>
          <a:xfrm>
            <a:off x="8090848" y="6524932"/>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8" name="Down Arrow 7"/>
          <p:cNvSpPr/>
          <p:nvPr/>
        </p:nvSpPr>
        <p:spPr>
          <a:xfrm>
            <a:off x="2035559" y="2791425"/>
            <a:ext cx="257265" cy="83254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4" name="Picture 6" descr="https://encrypted-tbn0.gstatic.com/images?q=tbn:ANd9GcQ-Ebgehc8kv5xYQIiyXkEVMfK2ke72MdFKOhDa3MXrgjEUaJCAAhqlhV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1651" y="3891732"/>
            <a:ext cx="3007123" cy="2402006"/>
          </a:xfrm>
          <a:prstGeom prst="rect">
            <a:avLst/>
          </a:prstGeom>
          <a:noFill/>
          <a:extLst>
            <a:ext uri="{909E8E84-426E-40DD-AFC4-6F175D3DCCD1}">
              <a14:hiddenFill xmlns:a14="http://schemas.microsoft.com/office/drawing/2010/main">
                <a:solidFill>
                  <a:srgbClr val="FFFFFF"/>
                </a:solidFill>
              </a14:hiddenFill>
            </a:ext>
          </a:extLst>
        </p:spPr>
      </p:pic>
      <p:sp>
        <p:nvSpPr>
          <p:cNvPr id="13" name="Subtitle 2"/>
          <p:cNvSpPr txBox="1">
            <a:spLocks/>
          </p:cNvSpPr>
          <p:nvPr/>
        </p:nvSpPr>
        <p:spPr>
          <a:xfrm>
            <a:off x="6165813" y="4651455"/>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GB" sz="1800" b="1" dirty="0" smtClean="0"/>
              <a:t>AIR POLLUTANTS</a:t>
            </a:r>
            <a:endParaRPr lang="en-GB" sz="1800" b="1" dirty="0"/>
          </a:p>
        </p:txBody>
      </p:sp>
      <p:sp>
        <p:nvSpPr>
          <p:cNvPr id="9" name="Left Arrow 8"/>
          <p:cNvSpPr/>
          <p:nvPr/>
        </p:nvSpPr>
        <p:spPr>
          <a:xfrm rot="10800000">
            <a:off x="3941281" y="4695569"/>
            <a:ext cx="1952026" cy="16425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Left Arrow 14"/>
          <p:cNvSpPr/>
          <p:nvPr/>
        </p:nvSpPr>
        <p:spPr>
          <a:xfrm rot="3353853">
            <a:off x="6093568" y="4126814"/>
            <a:ext cx="675185" cy="10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Left Arrow 19"/>
          <p:cNvSpPr/>
          <p:nvPr/>
        </p:nvSpPr>
        <p:spPr>
          <a:xfrm rot="5716560">
            <a:off x="6803940" y="4043298"/>
            <a:ext cx="675185" cy="10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Left Arrow 20"/>
          <p:cNvSpPr/>
          <p:nvPr/>
        </p:nvSpPr>
        <p:spPr>
          <a:xfrm rot="10800000">
            <a:off x="8094867" y="4724835"/>
            <a:ext cx="1376678" cy="1349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Left Arrow 21"/>
          <p:cNvSpPr/>
          <p:nvPr/>
        </p:nvSpPr>
        <p:spPr>
          <a:xfrm rot="15937470">
            <a:off x="6703766" y="5256934"/>
            <a:ext cx="675185" cy="10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Left Arrow 22"/>
          <p:cNvSpPr/>
          <p:nvPr/>
        </p:nvSpPr>
        <p:spPr>
          <a:xfrm rot="7119757">
            <a:off x="7547563" y="4145172"/>
            <a:ext cx="675185" cy="10572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Subtitle 2"/>
          <p:cNvSpPr txBox="1">
            <a:spLocks/>
          </p:cNvSpPr>
          <p:nvPr/>
        </p:nvSpPr>
        <p:spPr>
          <a:xfrm>
            <a:off x="9471545" y="4651455"/>
            <a:ext cx="2620371"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GB" sz="1800" b="1" dirty="0" smtClean="0"/>
              <a:t>CO</a:t>
            </a:r>
            <a:r>
              <a:rPr lang="en-GB" sz="1200" b="1" dirty="0" smtClean="0"/>
              <a:t>2</a:t>
            </a:r>
            <a:endParaRPr lang="en-GB" sz="1200" b="1" dirty="0"/>
          </a:p>
        </p:txBody>
      </p:sp>
      <p:sp>
        <p:nvSpPr>
          <p:cNvPr id="26" name="Left Arrow 25"/>
          <p:cNvSpPr/>
          <p:nvPr/>
        </p:nvSpPr>
        <p:spPr>
          <a:xfrm rot="5400000">
            <a:off x="9060191" y="3829700"/>
            <a:ext cx="1376678" cy="13499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Subtitle 2"/>
          <p:cNvSpPr txBox="1">
            <a:spLocks/>
          </p:cNvSpPr>
          <p:nvPr/>
        </p:nvSpPr>
        <p:spPr>
          <a:xfrm>
            <a:off x="8109266" y="2352702"/>
            <a:ext cx="4126173" cy="7145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GB" sz="2000" b="1" dirty="0" smtClean="0">
                <a:solidFill>
                  <a:srgbClr val="008000"/>
                </a:solidFill>
              </a:rPr>
              <a:t>TEMPERATURE INCREASE</a:t>
            </a:r>
          </a:p>
          <a:p>
            <a:pPr algn="just"/>
            <a:r>
              <a:rPr lang="en-GB" sz="2000" b="1" dirty="0" smtClean="0">
                <a:solidFill>
                  <a:srgbClr val="008000"/>
                </a:solidFill>
              </a:rPr>
              <a:t>(GREENHOUSE EFFECT)</a:t>
            </a:r>
            <a:endParaRPr lang="en-GB" sz="2000" b="1" dirty="0">
              <a:solidFill>
                <a:srgbClr val="008000"/>
              </a:solidFill>
            </a:endParaRPr>
          </a:p>
        </p:txBody>
      </p:sp>
      <p:sp>
        <p:nvSpPr>
          <p:cNvPr id="28" name="Subtitle 2"/>
          <p:cNvSpPr txBox="1">
            <a:spLocks/>
          </p:cNvSpPr>
          <p:nvPr/>
        </p:nvSpPr>
        <p:spPr>
          <a:xfrm rot="16200000">
            <a:off x="9354275" y="3670263"/>
            <a:ext cx="1270800"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GB" sz="1400" b="1" dirty="0" smtClean="0"/>
              <a:t>INCREASE</a:t>
            </a:r>
            <a:endParaRPr lang="en-GB" sz="1400" b="1" dirty="0"/>
          </a:p>
        </p:txBody>
      </p:sp>
    </p:spTree>
    <p:extLst>
      <p:ext uri="{BB962C8B-B14F-4D97-AF65-F5344CB8AC3E}">
        <p14:creationId xmlns:p14="http://schemas.microsoft.com/office/powerpoint/2010/main" val="3803514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524932"/>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518615" y="4054689"/>
            <a:ext cx="11081982" cy="2332043"/>
          </a:xfrm>
        </p:spPr>
        <p:txBody>
          <a:bodyPr>
            <a:normAutofit fontScale="92500" lnSpcReduction="20000"/>
          </a:bodyPr>
          <a:lstStyle/>
          <a:p>
            <a:pPr algn="just"/>
            <a:r>
              <a:rPr lang="en-GB" dirty="0">
                <a:solidFill>
                  <a:srgbClr val="008000"/>
                </a:solidFill>
              </a:rPr>
              <a:t>Artificial or manmade greenhouse is made-up of by glass w</a:t>
            </a:r>
            <a:r>
              <a:rPr lang="en-GB" dirty="0" smtClean="0">
                <a:solidFill>
                  <a:srgbClr val="008000"/>
                </a:solidFill>
              </a:rPr>
              <a:t>alls</a:t>
            </a:r>
            <a:r>
              <a:rPr lang="en-GB" dirty="0">
                <a:solidFill>
                  <a:srgbClr val="008000"/>
                </a:solidFill>
              </a:rPr>
              <a:t>. Incoming UV radiation easily passes </a:t>
            </a:r>
            <a:r>
              <a:rPr lang="en-GB" dirty="0" smtClean="0">
                <a:solidFill>
                  <a:srgbClr val="008000"/>
                </a:solidFill>
              </a:rPr>
              <a:t>through </a:t>
            </a:r>
            <a:r>
              <a:rPr lang="en-GB" dirty="0">
                <a:solidFill>
                  <a:srgbClr val="008000"/>
                </a:solidFill>
              </a:rPr>
              <a:t>the glass walls of a greenhouse and is absorbed by the plants and hard surfaces inside. Weaker IR radiation, however, has difficulty passing </a:t>
            </a:r>
            <a:r>
              <a:rPr lang="en-GB" dirty="0" smtClean="0">
                <a:solidFill>
                  <a:srgbClr val="008000"/>
                </a:solidFill>
              </a:rPr>
              <a:t>through </a:t>
            </a:r>
            <a:r>
              <a:rPr lang="en-GB" dirty="0">
                <a:solidFill>
                  <a:srgbClr val="008000"/>
                </a:solidFill>
              </a:rPr>
              <a:t>the glass walls and is trapped inside, thus warming the greenhouse. This effect lets tropical plants thrive inside a greenhouse, even during a cold winter</a:t>
            </a:r>
            <a:r>
              <a:rPr lang="en-GB" dirty="0" smtClean="0">
                <a:solidFill>
                  <a:srgbClr val="008000"/>
                </a:solidFill>
              </a:rPr>
              <a:t>.</a:t>
            </a:r>
          </a:p>
          <a:p>
            <a:pPr algn="just"/>
            <a:r>
              <a:rPr lang="en-GB" dirty="0">
                <a:solidFill>
                  <a:srgbClr val="008000"/>
                </a:solidFill>
              </a:rPr>
              <a:t>The greenhouse effect has been widely used to describe the trapping of excess heat by the rising concentration of CO2 in the atmosphere. The CO2 strongly absorbs IR and doesn’t allow as much of it to escape into space</a:t>
            </a:r>
          </a:p>
        </p:txBody>
      </p:sp>
      <p:sp>
        <p:nvSpPr>
          <p:cNvPr id="19" name="Title 1"/>
          <p:cNvSpPr>
            <a:spLocks noGrp="1"/>
          </p:cNvSpPr>
          <p:nvPr>
            <p:ph type="ctrTitle"/>
          </p:nvPr>
        </p:nvSpPr>
        <p:spPr>
          <a:xfrm>
            <a:off x="518615" y="770364"/>
            <a:ext cx="11081982" cy="668739"/>
          </a:xfrm>
        </p:spPr>
        <p:txBody>
          <a:bodyPr>
            <a:noAutofit/>
          </a:bodyPr>
          <a:lstStyle/>
          <a:p>
            <a:r>
              <a:rPr lang="en-GB" sz="3600" b="1" dirty="0" smtClean="0">
                <a:solidFill>
                  <a:srgbClr val="008000"/>
                </a:solidFill>
                <a:latin typeface="+mn-lt"/>
              </a:rPr>
              <a:t>GREENHOUSE EFFECT</a:t>
            </a:r>
            <a:endParaRPr lang="en-GB" sz="3600" b="1" dirty="0">
              <a:solidFill>
                <a:srgbClr val="008000"/>
              </a:solidFill>
              <a:latin typeface="+mn-lt"/>
            </a:endParaRPr>
          </a:p>
        </p:txBody>
      </p:sp>
      <p:pic>
        <p:nvPicPr>
          <p:cNvPr id="3080" name="Picture 8" descr="Image result for greenhouse imag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7725" y="1439103"/>
            <a:ext cx="3903761" cy="23528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7647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524932"/>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673360" y="1916401"/>
            <a:ext cx="11081982" cy="3921692"/>
          </a:xfrm>
        </p:spPr>
        <p:txBody>
          <a:bodyPr>
            <a:normAutofit fontScale="92500" lnSpcReduction="20000"/>
          </a:bodyPr>
          <a:lstStyle/>
          <a:p>
            <a:pPr algn="just"/>
            <a:r>
              <a:rPr lang="en-GB" sz="2600" dirty="0">
                <a:solidFill>
                  <a:srgbClr val="008000"/>
                </a:solidFill>
              </a:rPr>
              <a:t>CO2 and other greenhouses gasses act like a blanket, absorbing IR radiation into outer space. The net effect is the gradual heating of earth’s atmosphere. These greenhouses </a:t>
            </a:r>
            <a:r>
              <a:rPr lang="en-GB" sz="2600" dirty="0" smtClean="0">
                <a:solidFill>
                  <a:srgbClr val="008000"/>
                </a:solidFill>
              </a:rPr>
              <a:t>include followings:</a:t>
            </a:r>
          </a:p>
          <a:p>
            <a:pPr algn="just"/>
            <a:endParaRPr lang="en-GB" dirty="0" smtClean="0"/>
          </a:p>
          <a:p>
            <a:pPr marL="342900" indent="-342900" algn="just">
              <a:buFont typeface="Arial" panose="020B0604020202020204" pitchFamily="34" charset="0"/>
              <a:buChar char="•"/>
            </a:pPr>
            <a:r>
              <a:rPr lang="en-GB" sz="2800" dirty="0" smtClean="0">
                <a:solidFill>
                  <a:srgbClr val="008000"/>
                </a:solidFill>
              </a:rPr>
              <a:t>CO</a:t>
            </a:r>
            <a:r>
              <a:rPr lang="en-GB" sz="2300" dirty="0" smtClean="0">
                <a:solidFill>
                  <a:srgbClr val="008000"/>
                </a:solidFill>
              </a:rPr>
              <a:t>2</a:t>
            </a:r>
            <a:r>
              <a:rPr lang="en-GB" sz="2800" dirty="0" smtClean="0">
                <a:solidFill>
                  <a:srgbClr val="008000"/>
                </a:solidFill>
              </a:rPr>
              <a:t> (Carbon di oxide)</a:t>
            </a:r>
          </a:p>
          <a:p>
            <a:pPr marL="342900" indent="-342900" algn="just">
              <a:buFont typeface="Arial" panose="020B0604020202020204" pitchFamily="34" charset="0"/>
              <a:buChar char="•"/>
            </a:pPr>
            <a:r>
              <a:rPr lang="en-GB" sz="2800" dirty="0" smtClean="0">
                <a:solidFill>
                  <a:srgbClr val="008000"/>
                </a:solidFill>
              </a:rPr>
              <a:t>CH</a:t>
            </a:r>
            <a:r>
              <a:rPr lang="en-GB" sz="2300" dirty="0" smtClean="0">
                <a:solidFill>
                  <a:srgbClr val="008000"/>
                </a:solidFill>
              </a:rPr>
              <a:t>4</a:t>
            </a:r>
            <a:r>
              <a:rPr lang="en-GB" sz="2800" dirty="0" smtClean="0">
                <a:solidFill>
                  <a:srgbClr val="008000"/>
                </a:solidFill>
              </a:rPr>
              <a:t> (Methane)</a:t>
            </a:r>
          </a:p>
          <a:p>
            <a:pPr marL="342900" indent="-342900" algn="just">
              <a:buFont typeface="Arial" panose="020B0604020202020204" pitchFamily="34" charset="0"/>
              <a:buChar char="•"/>
            </a:pPr>
            <a:r>
              <a:rPr lang="en-GB" sz="2800" dirty="0" smtClean="0">
                <a:solidFill>
                  <a:srgbClr val="008000"/>
                </a:solidFill>
              </a:rPr>
              <a:t>N</a:t>
            </a:r>
            <a:r>
              <a:rPr lang="en-GB" sz="2300" dirty="0" smtClean="0">
                <a:solidFill>
                  <a:srgbClr val="008000"/>
                </a:solidFill>
              </a:rPr>
              <a:t>2</a:t>
            </a:r>
            <a:r>
              <a:rPr lang="en-GB" sz="2800" dirty="0" smtClean="0">
                <a:solidFill>
                  <a:srgbClr val="008000"/>
                </a:solidFill>
              </a:rPr>
              <a:t>O (Nitrous oxide)</a:t>
            </a:r>
          </a:p>
          <a:p>
            <a:pPr marL="342900" indent="-342900" algn="just">
              <a:buFont typeface="Arial" panose="020B0604020202020204" pitchFamily="34" charset="0"/>
              <a:buChar char="•"/>
            </a:pPr>
            <a:r>
              <a:rPr lang="en-GB" sz="2800" dirty="0" smtClean="0">
                <a:solidFill>
                  <a:srgbClr val="008000"/>
                </a:solidFill>
              </a:rPr>
              <a:t>Fluorinated Gases</a:t>
            </a:r>
          </a:p>
          <a:p>
            <a:pPr marL="457200" indent="-457200" algn="just">
              <a:buFont typeface="+mj-lt"/>
              <a:buAutoNum type="arabicPeriod"/>
            </a:pPr>
            <a:r>
              <a:rPr lang="en-GB" sz="2100" dirty="0" smtClean="0">
                <a:solidFill>
                  <a:srgbClr val="008000"/>
                </a:solidFill>
              </a:rPr>
              <a:t>CFC (Chlorofluorocarbons)</a:t>
            </a:r>
          </a:p>
          <a:p>
            <a:pPr marL="457200" indent="-457200" algn="just">
              <a:buFont typeface="+mj-lt"/>
              <a:buAutoNum type="arabicPeriod"/>
            </a:pPr>
            <a:r>
              <a:rPr lang="en-GB" sz="2100" dirty="0" smtClean="0">
                <a:solidFill>
                  <a:srgbClr val="008000"/>
                </a:solidFill>
              </a:rPr>
              <a:t>PFC (Perfluorocarbons)</a:t>
            </a:r>
          </a:p>
          <a:p>
            <a:pPr marL="457200" indent="-457200" algn="just">
              <a:buFont typeface="+mj-lt"/>
              <a:buAutoNum type="arabicPeriod"/>
            </a:pPr>
            <a:r>
              <a:rPr lang="en-GB" sz="2100" dirty="0" smtClean="0">
                <a:solidFill>
                  <a:srgbClr val="008000"/>
                </a:solidFill>
              </a:rPr>
              <a:t>SF</a:t>
            </a:r>
            <a:r>
              <a:rPr lang="en-GB" sz="1500" dirty="0" smtClean="0">
                <a:solidFill>
                  <a:srgbClr val="008000"/>
                </a:solidFill>
              </a:rPr>
              <a:t>6</a:t>
            </a:r>
            <a:r>
              <a:rPr lang="en-GB" sz="2100" dirty="0" smtClean="0">
                <a:solidFill>
                  <a:srgbClr val="008000"/>
                </a:solidFill>
              </a:rPr>
              <a:t> (Sulphur hexafluoride) </a:t>
            </a:r>
            <a:r>
              <a:rPr lang="en-GB" dirty="0" smtClean="0">
                <a:solidFill>
                  <a:srgbClr val="008000"/>
                </a:solidFill>
              </a:rPr>
              <a:t>	</a:t>
            </a:r>
            <a:endParaRPr lang="en-GB" dirty="0">
              <a:solidFill>
                <a:srgbClr val="008000"/>
              </a:solidFill>
            </a:endParaRPr>
          </a:p>
        </p:txBody>
      </p:sp>
      <p:sp>
        <p:nvSpPr>
          <p:cNvPr id="19" name="Title 1"/>
          <p:cNvSpPr>
            <a:spLocks noGrp="1"/>
          </p:cNvSpPr>
          <p:nvPr>
            <p:ph type="ctrTitle"/>
          </p:nvPr>
        </p:nvSpPr>
        <p:spPr>
          <a:xfrm>
            <a:off x="518615" y="770364"/>
            <a:ext cx="11081982" cy="668739"/>
          </a:xfrm>
        </p:spPr>
        <p:txBody>
          <a:bodyPr>
            <a:noAutofit/>
          </a:bodyPr>
          <a:lstStyle/>
          <a:p>
            <a:r>
              <a:rPr lang="en-GB" sz="3600" b="1" dirty="0" smtClean="0">
                <a:solidFill>
                  <a:srgbClr val="008000"/>
                </a:solidFill>
                <a:latin typeface="+mn-lt"/>
              </a:rPr>
              <a:t>GREENHOUSE GASES</a:t>
            </a:r>
            <a:endParaRPr lang="en-GB" sz="3600" b="1" dirty="0">
              <a:solidFill>
                <a:srgbClr val="008000"/>
              </a:solidFill>
              <a:latin typeface="+mn-lt"/>
            </a:endParaRPr>
          </a:p>
        </p:txBody>
      </p:sp>
    </p:spTree>
    <p:extLst>
      <p:ext uri="{BB962C8B-B14F-4D97-AF65-F5344CB8AC3E}">
        <p14:creationId xmlns:p14="http://schemas.microsoft.com/office/powerpoint/2010/main" val="3495826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524932"/>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633046" y="1747589"/>
            <a:ext cx="5697415" cy="3921692"/>
          </a:xfrm>
        </p:spPr>
        <p:txBody>
          <a:bodyPr>
            <a:noAutofit/>
          </a:bodyPr>
          <a:lstStyle/>
          <a:p>
            <a:pPr marL="342900" lvl="0" indent="-342900" algn="l">
              <a:buFont typeface="+mj-lt"/>
              <a:buAutoNum type="arabicPeriod"/>
            </a:pPr>
            <a:r>
              <a:rPr lang="en-GB" sz="1800" dirty="0">
                <a:solidFill>
                  <a:srgbClr val="008000"/>
                </a:solidFill>
              </a:rPr>
              <a:t>Fuel </a:t>
            </a:r>
            <a:r>
              <a:rPr lang="en-GB" sz="1800" dirty="0" err="1">
                <a:solidFill>
                  <a:srgbClr val="008000"/>
                </a:solidFill>
              </a:rPr>
              <a:t>Combusion</a:t>
            </a:r>
            <a:r>
              <a:rPr lang="en-GB" sz="1800" dirty="0">
                <a:solidFill>
                  <a:srgbClr val="008000"/>
                </a:solidFill>
              </a:rPr>
              <a:t>.</a:t>
            </a:r>
          </a:p>
          <a:p>
            <a:pPr marL="342900" lvl="0" indent="-342900" algn="l">
              <a:buFont typeface="+mj-lt"/>
              <a:buAutoNum type="arabicPeriod"/>
            </a:pPr>
            <a:r>
              <a:rPr lang="en-GB" sz="1800" dirty="0">
                <a:solidFill>
                  <a:srgbClr val="008000"/>
                </a:solidFill>
              </a:rPr>
              <a:t>Energy Industries.</a:t>
            </a:r>
          </a:p>
          <a:p>
            <a:pPr marL="342900" lvl="0" indent="-342900" algn="l">
              <a:buFont typeface="+mj-lt"/>
              <a:buAutoNum type="arabicPeriod"/>
            </a:pPr>
            <a:r>
              <a:rPr lang="en-GB" sz="1800" dirty="0">
                <a:solidFill>
                  <a:srgbClr val="008000"/>
                </a:solidFill>
              </a:rPr>
              <a:t>Manufacturing Industries and construction.</a:t>
            </a:r>
          </a:p>
          <a:p>
            <a:pPr marL="342900" lvl="0" indent="-342900" algn="l">
              <a:buFont typeface="+mj-lt"/>
              <a:buAutoNum type="arabicPeriod"/>
            </a:pPr>
            <a:r>
              <a:rPr lang="en-GB" sz="1800" dirty="0">
                <a:solidFill>
                  <a:srgbClr val="008000"/>
                </a:solidFill>
              </a:rPr>
              <a:t>Vehicle transport and automobiles.</a:t>
            </a:r>
          </a:p>
          <a:p>
            <a:pPr marL="342900" lvl="0" indent="-342900" algn="l">
              <a:buFont typeface="+mj-lt"/>
              <a:buAutoNum type="arabicPeriod"/>
            </a:pPr>
            <a:r>
              <a:rPr lang="en-GB" sz="1800" dirty="0">
                <a:solidFill>
                  <a:srgbClr val="008000"/>
                </a:solidFill>
              </a:rPr>
              <a:t>Fugitive emissions from fuels.</a:t>
            </a:r>
          </a:p>
          <a:p>
            <a:pPr marL="342900" lvl="0" indent="-342900" algn="l">
              <a:buFont typeface="+mj-lt"/>
              <a:buAutoNum type="arabicPeriod"/>
            </a:pPr>
            <a:r>
              <a:rPr lang="en-GB" sz="1800" dirty="0">
                <a:solidFill>
                  <a:srgbClr val="008000"/>
                </a:solidFill>
              </a:rPr>
              <a:t>Burning of solid fuels.</a:t>
            </a:r>
          </a:p>
          <a:p>
            <a:pPr marL="342900" lvl="0" indent="-342900" algn="l">
              <a:buFont typeface="+mj-lt"/>
              <a:buAutoNum type="arabicPeriod"/>
            </a:pPr>
            <a:r>
              <a:rPr lang="en-GB" sz="1800" dirty="0">
                <a:solidFill>
                  <a:srgbClr val="008000"/>
                </a:solidFill>
              </a:rPr>
              <a:t>Use of oil and natural gas.</a:t>
            </a:r>
          </a:p>
          <a:p>
            <a:pPr marL="342900" lvl="0" indent="-342900" algn="l">
              <a:buFont typeface="+mj-lt"/>
              <a:buAutoNum type="arabicPeriod"/>
            </a:pPr>
            <a:r>
              <a:rPr lang="en-GB" sz="1800" dirty="0">
                <a:solidFill>
                  <a:srgbClr val="008000"/>
                </a:solidFill>
              </a:rPr>
              <a:t>Mineral products.</a:t>
            </a:r>
          </a:p>
          <a:p>
            <a:pPr marL="342900" lvl="0" indent="-342900" algn="l">
              <a:buFont typeface="+mj-lt"/>
              <a:buAutoNum type="arabicPeriod"/>
            </a:pPr>
            <a:r>
              <a:rPr lang="en-GB" sz="1800" dirty="0">
                <a:solidFill>
                  <a:srgbClr val="008000"/>
                </a:solidFill>
              </a:rPr>
              <a:t>Chemical Industries.</a:t>
            </a:r>
          </a:p>
          <a:p>
            <a:pPr marL="342900" lvl="0" indent="-342900" algn="l">
              <a:buFont typeface="+mj-lt"/>
              <a:buAutoNum type="arabicPeriod"/>
            </a:pPr>
            <a:r>
              <a:rPr lang="en-GB" sz="1800" dirty="0">
                <a:solidFill>
                  <a:srgbClr val="008000"/>
                </a:solidFill>
              </a:rPr>
              <a:t>Metal production</a:t>
            </a:r>
            <a:r>
              <a:rPr lang="en-GB" sz="1800" dirty="0" smtClean="0">
                <a:solidFill>
                  <a:srgbClr val="008000"/>
                </a:solidFill>
              </a:rPr>
              <a:t>.</a:t>
            </a:r>
            <a:endParaRPr lang="en-GB" sz="1800" dirty="0">
              <a:solidFill>
                <a:srgbClr val="008000"/>
              </a:solidFill>
            </a:endParaRPr>
          </a:p>
        </p:txBody>
      </p:sp>
      <p:sp>
        <p:nvSpPr>
          <p:cNvPr id="19" name="Title 1"/>
          <p:cNvSpPr>
            <a:spLocks noGrp="1"/>
          </p:cNvSpPr>
          <p:nvPr>
            <p:ph type="ctrTitle"/>
          </p:nvPr>
        </p:nvSpPr>
        <p:spPr>
          <a:xfrm>
            <a:off x="518615" y="770364"/>
            <a:ext cx="11081982" cy="668739"/>
          </a:xfrm>
        </p:spPr>
        <p:txBody>
          <a:bodyPr>
            <a:noAutofit/>
          </a:bodyPr>
          <a:lstStyle/>
          <a:p>
            <a:r>
              <a:rPr lang="en-GB" sz="3600" b="1" dirty="0" smtClean="0">
                <a:solidFill>
                  <a:srgbClr val="008000"/>
                </a:solidFill>
                <a:latin typeface="+mn-lt"/>
              </a:rPr>
              <a:t>CAUSES OF GREENHOUSE GASES EMISSION</a:t>
            </a:r>
            <a:endParaRPr lang="en-GB" sz="3600" b="1" dirty="0">
              <a:solidFill>
                <a:srgbClr val="008000"/>
              </a:solidFill>
              <a:latin typeface="+mn-lt"/>
            </a:endParaRPr>
          </a:p>
        </p:txBody>
      </p:sp>
      <p:sp>
        <p:nvSpPr>
          <p:cNvPr id="5" name="Subtitle 1"/>
          <p:cNvSpPr txBox="1">
            <a:spLocks/>
          </p:cNvSpPr>
          <p:nvPr/>
        </p:nvSpPr>
        <p:spPr>
          <a:xfrm>
            <a:off x="5176910" y="1747589"/>
            <a:ext cx="6724357" cy="3921692"/>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7200" dirty="0" smtClean="0">
                <a:solidFill>
                  <a:srgbClr val="008000"/>
                </a:solidFill>
              </a:rPr>
              <a:t>11.	Production of halocarbons and sulphur hexafluoride.</a:t>
            </a:r>
          </a:p>
          <a:p>
            <a:pPr algn="l"/>
            <a:r>
              <a:rPr lang="en-GB" sz="7200" dirty="0" smtClean="0">
                <a:solidFill>
                  <a:srgbClr val="008000"/>
                </a:solidFill>
              </a:rPr>
              <a:t>12.	Consumption of halocarbons and sulphur hexafluoride.</a:t>
            </a:r>
          </a:p>
          <a:p>
            <a:pPr algn="l"/>
            <a:r>
              <a:rPr lang="en-GB" sz="7200" dirty="0" smtClean="0">
                <a:solidFill>
                  <a:srgbClr val="008000"/>
                </a:solidFill>
              </a:rPr>
              <a:t>13.	Solvent and other products used.</a:t>
            </a:r>
          </a:p>
          <a:p>
            <a:pPr algn="l"/>
            <a:r>
              <a:rPr lang="en-GB" sz="7200" dirty="0" smtClean="0">
                <a:solidFill>
                  <a:srgbClr val="008000"/>
                </a:solidFill>
              </a:rPr>
              <a:t>14.	Enteric fermentation.</a:t>
            </a:r>
          </a:p>
          <a:p>
            <a:pPr algn="l"/>
            <a:r>
              <a:rPr lang="en-GB" sz="7200" dirty="0" smtClean="0">
                <a:solidFill>
                  <a:srgbClr val="008000"/>
                </a:solidFill>
              </a:rPr>
              <a:t>15.	Manure management.</a:t>
            </a:r>
          </a:p>
          <a:p>
            <a:pPr algn="l"/>
            <a:r>
              <a:rPr lang="en-GB" sz="7200" dirty="0" smtClean="0">
                <a:solidFill>
                  <a:srgbClr val="008000"/>
                </a:solidFill>
              </a:rPr>
              <a:t>16.	Rice cultivation.</a:t>
            </a:r>
          </a:p>
          <a:p>
            <a:pPr algn="l"/>
            <a:r>
              <a:rPr lang="en-GB" sz="7200" dirty="0" smtClean="0">
                <a:solidFill>
                  <a:srgbClr val="008000"/>
                </a:solidFill>
              </a:rPr>
              <a:t>17.	Agricultural solids.</a:t>
            </a:r>
          </a:p>
          <a:p>
            <a:pPr algn="l"/>
            <a:r>
              <a:rPr lang="en-GB" sz="7200" dirty="0" smtClean="0">
                <a:solidFill>
                  <a:srgbClr val="008000"/>
                </a:solidFill>
              </a:rPr>
              <a:t>18.	Prescribed burning of savannas.</a:t>
            </a:r>
          </a:p>
          <a:p>
            <a:pPr algn="l"/>
            <a:r>
              <a:rPr lang="en-GB" sz="7200" dirty="0" smtClean="0">
                <a:solidFill>
                  <a:srgbClr val="008000"/>
                </a:solidFill>
              </a:rPr>
              <a:t>19.	Field burning of agricultural residues.</a:t>
            </a:r>
          </a:p>
          <a:p>
            <a:pPr algn="l"/>
            <a:r>
              <a:rPr lang="en-GB" sz="7200" dirty="0" smtClean="0">
                <a:solidFill>
                  <a:srgbClr val="008000"/>
                </a:solidFill>
              </a:rPr>
              <a:t>20.	Solid waste disposal on land.</a:t>
            </a:r>
          </a:p>
          <a:p>
            <a:pPr algn="l"/>
            <a:r>
              <a:rPr lang="en-GB" sz="7200" dirty="0" smtClean="0">
                <a:solidFill>
                  <a:srgbClr val="008000"/>
                </a:solidFill>
              </a:rPr>
              <a:t>21.	Waste water handling.</a:t>
            </a:r>
          </a:p>
          <a:p>
            <a:pPr algn="l"/>
            <a:r>
              <a:rPr lang="en-GB" sz="7200" dirty="0" smtClean="0">
                <a:solidFill>
                  <a:srgbClr val="008000"/>
                </a:solidFill>
              </a:rPr>
              <a:t>22.	Waste incineration.</a:t>
            </a:r>
          </a:p>
          <a:p>
            <a:pPr marL="457200" indent="-457200" algn="just">
              <a:buFont typeface="+mj-lt"/>
              <a:buAutoNum type="arabicPeriod"/>
            </a:pPr>
            <a:r>
              <a:rPr lang="en-GB" dirty="0" smtClean="0">
                <a:solidFill>
                  <a:srgbClr val="008000"/>
                </a:solidFill>
              </a:rPr>
              <a:t>	</a:t>
            </a:r>
            <a:endParaRPr lang="en-GB" dirty="0">
              <a:solidFill>
                <a:srgbClr val="008000"/>
              </a:solidFill>
            </a:endParaRPr>
          </a:p>
        </p:txBody>
      </p:sp>
    </p:spTree>
    <p:extLst>
      <p:ext uri="{BB962C8B-B14F-4D97-AF65-F5344CB8AC3E}">
        <p14:creationId xmlns:p14="http://schemas.microsoft.com/office/powerpoint/2010/main" val="2919081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524932"/>
            <a:ext cx="4126173" cy="32851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518615" y="1747589"/>
            <a:ext cx="10918419" cy="1670860"/>
          </a:xfrm>
        </p:spPr>
        <p:txBody>
          <a:bodyPr>
            <a:noAutofit/>
          </a:bodyPr>
          <a:lstStyle/>
          <a:p>
            <a:pPr marL="342900" lvl="0" indent="-342900" algn="l">
              <a:buFont typeface="+mj-lt"/>
              <a:buAutoNum type="arabicPeriod"/>
            </a:pPr>
            <a:r>
              <a:rPr lang="en-GB" sz="1800" dirty="0">
                <a:solidFill>
                  <a:srgbClr val="008000"/>
                </a:solidFill>
              </a:rPr>
              <a:t>How much of these gases are in the atmosphere.</a:t>
            </a:r>
          </a:p>
          <a:p>
            <a:pPr marL="342900" lvl="0" indent="-342900" algn="l">
              <a:buFont typeface="+mj-lt"/>
              <a:buAutoNum type="arabicPeriod"/>
            </a:pPr>
            <a:r>
              <a:rPr lang="en-GB" sz="1800" dirty="0">
                <a:solidFill>
                  <a:srgbClr val="008000"/>
                </a:solidFill>
              </a:rPr>
              <a:t>Concentration or abundance, is the amount of particular gas in the air.</a:t>
            </a:r>
          </a:p>
          <a:p>
            <a:pPr marL="342900" lvl="0" indent="-342900" algn="l">
              <a:buFont typeface="+mj-lt"/>
              <a:buAutoNum type="arabicPeriod"/>
            </a:pPr>
            <a:r>
              <a:rPr lang="en-GB" sz="1800" dirty="0">
                <a:solidFill>
                  <a:srgbClr val="008000"/>
                </a:solidFill>
              </a:rPr>
              <a:t>How long do they stay in the atmosphere.</a:t>
            </a:r>
          </a:p>
          <a:p>
            <a:pPr marL="342900" lvl="0" indent="-342900" algn="l">
              <a:buFont typeface="+mj-lt"/>
              <a:buAutoNum type="arabicPeriod"/>
            </a:pPr>
            <a:r>
              <a:rPr lang="en-GB" sz="1800" dirty="0">
                <a:solidFill>
                  <a:srgbClr val="008000"/>
                </a:solidFill>
              </a:rPr>
              <a:t>How strongly do they impact global temperature.</a:t>
            </a:r>
          </a:p>
        </p:txBody>
      </p:sp>
      <p:sp>
        <p:nvSpPr>
          <p:cNvPr id="19" name="Title 1"/>
          <p:cNvSpPr>
            <a:spLocks noGrp="1"/>
          </p:cNvSpPr>
          <p:nvPr>
            <p:ph type="ctrTitle"/>
          </p:nvPr>
        </p:nvSpPr>
        <p:spPr>
          <a:xfrm>
            <a:off x="518615" y="770364"/>
            <a:ext cx="11081982" cy="668739"/>
          </a:xfrm>
        </p:spPr>
        <p:txBody>
          <a:bodyPr>
            <a:noAutofit/>
          </a:bodyPr>
          <a:lstStyle/>
          <a:p>
            <a:r>
              <a:rPr lang="en-GB" sz="3600" b="1" dirty="0" smtClean="0">
                <a:solidFill>
                  <a:srgbClr val="008000"/>
                </a:solidFill>
                <a:latin typeface="+mn-lt"/>
              </a:rPr>
              <a:t>FACTORS AFFECTING GREENHOUSE GAS’S EFFECT</a:t>
            </a:r>
            <a:endParaRPr lang="en-GB" sz="3600" b="1" dirty="0">
              <a:solidFill>
                <a:srgbClr val="008000"/>
              </a:solidFill>
              <a:latin typeface="+mn-lt"/>
            </a:endParaRPr>
          </a:p>
        </p:txBody>
      </p:sp>
    </p:spTree>
    <p:extLst>
      <p:ext uri="{BB962C8B-B14F-4D97-AF65-F5344CB8AC3E}">
        <p14:creationId xmlns:p14="http://schemas.microsoft.com/office/powerpoint/2010/main" val="3775367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639951"/>
            <a:ext cx="4126173" cy="2135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518615" y="862327"/>
            <a:ext cx="10918419" cy="5777623"/>
          </a:xfrm>
        </p:spPr>
        <p:txBody>
          <a:bodyPr>
            <a:noAutofit/>
          </a:bodyPr>
          <a:lstStyle/>
          <a:p>
            <a:pPr algn="l"/>
            <a:r>
              <a:rPr lang="en-GB" sz="1800" b="1" dirty="0" smtClean="0">
                <a:solidFill>
                  <a:srgbClr val="008000"/>
                </a:solidFill>
              </a:rPr>
              <a:t>Environment:- </a:t>
            </a:r>
          </a:p>
          <a:p>
            <a:pPr algn="l"/>
            <a:r>
              <a:rPr lang="en-GB" sz="1400" dirty="0" smtClean="0">
                <a:solidFill>
                  <a:srgbClr val="008000"/>
                </a:solidFill>
              </a:rPr>
              <a:t>The </a:t>
            </a:r>
            <a:r>
              <a:rPr lang="en-GB" sz="1400" dirty="0">
                <a:solidFill>
                  <a:srgbClr val="008000"/>
                </a:solidFill>
              </a:rPr>
              <a:t>heat trapped by CO2 and other greenhouse gases has increased surface temperature by 0.75°C (1.4°F) over the last 100years. </a:t>
            </a:r>
          </a:p>
          <a:p>
            <a:pPr algn="l"/>
            <a:r>
              <a:rPr lang="en-GB" sz="1400" dirty="0">
                <a:solidFill>
                  <a:srgbClr val="008000"/>
                </a:solidFill>
              </a:rPr>
              <a:t>Increased temperature is harming the environment in several ways including-</a:t>
            </a:r>
          </a:p>
          <a:p>
            <a:pPr marL="342900" lvl="0" indent="-342900" algn="l">
              <a:buFont typeface="+mj-lt"/>
              <a:buAutoNum type="arabicPeriod"/>
            </a:pPr>
            <a:r>
              <a:rPr lang="en-GB" sz="1400" dirty="0">
                <a:solidFill>
                  <a:srgbClr val="008000"/>
                </a:solidFill>
              </a:rPr>
              <a:t>The desertification.</a:t>
            </a:r>
          </a:p>
          <a:p>
            <a:pPr marL="342900" lvl="0" indent="-342900" algn="l">
              <a:buFont typeface="+mj-lt"/>
              <a:buAutoNum type="arabicPeriod"/>
            </a:pPr>
            <a:r>
              <a:rPr lang="en-GB" sz="1400" dirty="0">
                <a:solidFill>
                  <a:srgbClr val="008000"/>
                </a:solidFill>
              </a:rPr>
              <a:t>Increased melting of snow and ice.</a:t>
            </a:r>
          </a:p>
          <a:p>
            <a:pPr marL="342900" lvl="0" indent="-342900" algn="l">
              <a:buFont typeface="+mj-lt"/>
              <a:buAutoNum type="arabicPeriod"/>
            </a:pPr>
            <a:r>
              <a:rPr lang="en-GB" sz="1400" dirty="0">
                <a:solidFill>
                  <a:srgbClr val="008000"/>
                </a:solidFill>
              </a:rPr>
              <a:t>Sea level rises.</a:t>
            </a:r>
          </a:p>
          <a:p>
            <a:pPr marL="342900" lvl="0" indent="-342900" algn="l">
              <a:buFont typeface="+mj-lt"/>
              <a:buAutoNum type="arabicPeriod"/>
            </a:pPr>
            <a:r>
              <a:rPr lang="en-GB" sz="1400" dirty="0">
                <a:solidFill>
                  <a:srgbClr val="008000"/>
                </a:solidFill>
              </a:rPr>
              <a:t>Stranger storm and extreme events.</a:t>
            </a:r>
          </a:p>
          <a:p>
            <a:pPr algn="l"/>
            <a:r>
              <a:rPr lang="en-GB" sz="1800" b="1" dirty="0" smtClean="0">
                <a:solidFill>
                  <a:srgbClr val="008000"/>
                </a:solidFill>
              </a:rPr>
              <a:t>Ocean Acidification:-</a:t>
            </a:r>
          </a:p>
          <a:p>
            <a:pPr algn="l"/>
            <a:r>
              <a:rPr lang="en-GB" sz="1400" dirty="0" smtClean="0">
                <a:solidFill>
                  <a:srgbClr val="008000"/>
                </a:solidFill>
              </a:rPr>
              <a:t>Increase </a:t>
            </a:r>
            <a:r>
              <a:rPr lang="en-GB" sz="1400" dirty="0">
                <a:solidFill>
                  <a:srgbClr val="008000"/>
                </a:solidFill>
              </a:rPr>
              <a:t>in CO2 levels have made the world oceans 30% more acidic since the industrial revolution</a:t>
            </a:r>
            <a:r>
              <a:rPr lang="en-GB" sz="1400" b="1" dirty="0" smtClean="0">
                <a:solidFill>
                  <a:srgbClr val="008000"/>
                </a:solidFill>
              </a:rPr>
              <a:t> </a:t>
            </a:r>
          </a:p>
          <a:p>
            <a:pPr algn="l"/>
            <a:r>
              <a:rPr lang="en-GB" sz="1800" dirty="0" smtClean="0">
                <a:solidFill>
                  <a:srgbClr val="008000"/>
                </a:solidFill>
              </a:rPr>
              <a:t>	</a:t>
            </a:r>
            <a:r>
              <a:rPr lang="en-GB" sz="1400" dirty="0" smtClean="0">
                <a:solidFill>
                  <a:srgbClr val="008000"/>
                </a:solidFill>
              </a:rPr>
              <a:t>CO</a:t>
            </a:r>
            <a:r>
              <a:rPr lang="en-GB" sz="1100" dirty="0" smtClean="0">
                <a:solidFill>
                  <a:srgbClr val="008000"/>
                </a:solidFill>
              </a:rPr>
              <a:t>2</a:t>
            </a:r>
            <a:r>
              <a:rPr lang="en-GB" sz="1400" dirty="0" smtClean="0">
                <a:solidFill>
                  <a:srgbClr val="008000"/>
                </a:solidFill>
              </a:rPr>
              <a:t> </a:t>
            </a:r>
            <a:r>
              <a:rPr lang="en-GB" sz="1400" dirty="0">
                <a:solidFill>
                  <a:srgbClr val="008000"/>
                </a:solidFill>
              </a:rPr>
              <a:t>+ H</a:t>
            </a:r>
            <a:r>
              <a:rPr lang="en-GB" sz="1100" dirty="0">
                <a:solidFill>
                  <a:srgbClr val="008000"/>
                </a:solidFill>
              </a:rPr>
              <a:t>2</a:t>
            </a:r>
            <a:r>
              <a:rPr lang="en-GB" sz="1400" dirty="0">
                <a:solidFill>
                  <a:srgbClr val="008000"/>
                </a:solidFill>
              </a:rPr>
              <a:t>O </a:t>
            </a:r>
            <a:r>
              <a:rPr lang="en-GB" sz="1400" dirty="0" smtClean="0">
                <a:solidFill>
                  <a:srgbClr val="008000"/>
                </a:solidFill>
              </a:rPr>
              <a:t>	         H</a:t>
            </a:r>
            <a:r>
              <a:rPr lang="en-GB" sz="1100" dirty="0" smtClean="0">
                <a:solidFill>
                  <a:srgbClr val="008000"/>
                </a:solidFill>
              </a:rPr>
              <a:t>2</a:t>
            </a:r>
            <a:r>
              <a:rPr lang="en-GB" sz="1400" dirty="0" smtClean="0">
                <a:solidFill>
                  <a:srgbClr val="008000"/>
                </a:solidFill>
              </a:rPr>
              <a:t>CO</a:t>
            </a:r>
            <a:r>
              <a:rPr lang="en-GB" sz="1100" dirty="0" smtClean="0">
                <a:solidFill>
                  <a:srgbClr val="008000"/>
                </a:solidFill>
              </a:rPr>
              <a:t>3</a:t>
            </a:r>
          </a:p>
          <a:p>
            <a:pPr algn="l"/>
            <a:r>
              <a:rPr lang="en-GB" sz="1800" b="1" dirty="0" smtClean="0">
                <a:solidFill>
                  <a:srgbClr val="008000"/>
                </a:solidFill>
              </a:rPr>
              <a:t>Smog and Ozone Pollution:-</a:t>
            </a:r>
          </a:p>
          <a:p>
            <a:pPr algn="l"/>
            <a:r>
              <a:rPr lang="en-GB" sz="1400" dirty="0" smtClean="0">
                <a:solidFill>
                  <a:srgbClr val="008000"/>
                </a:solidFill>
              </a:rPr>
              <a:t>Long-term </a:t>
            </a:r>
            <a:r>
              <a:rPr lang="en-GB" sz="1400" dirty="0">
                <a:solidFill>
                  <a:srgbClr val="008000"/>
                </a:solidFill>
              </a:rPr>
              <a:t>ozone expose has also been shown to reduce life expectancy, 362000 – 700000 of annual premature cardiopulmonary deaths worldwide are attributable to ozone. Recent studies estimate that the global yields of key staple crops like soybean, maze (Corn) and wheat, are being reduced by 2-15% due to present day ozone exposure</a:t>
            </a:r>
            <a:r>
              <a:rPr lang="en-GB" sz="1400" dirty="0" smtClean="0">
                <a:solidFill>
                  <a:srgbClr val="008000"/>
                </a:solidFill>
              </a:rPr>
              <a:t>.</a:t>
            </a:r>
          </a:p>
          <a:p>
            <a:pPr algn="l"/>
            <a:r>
              <a:rPr lang="en-GB" sz="1800" b="1" dirty="0" smtClean="0">
                <a:solidFill>
                  <a:srgbClr val="008000"/>
                </a:solidFill>
              </a:rPr>
              <a:t>Global Warming:-</a:t>
            </a:r>
            <a:endParaRPr lang="en-GB" sz="1400" b="1" dirty="0" smtClean="0">
              <a:solidFill>
                <a:srgbClr val="008000"/>
              </a:solidFill>
            </a:endParaRPr>
          </a:p>
          <a:p>
            <a:pPr algn="l"/>
            <a:r>
              <a:rPr lang="en-GB" sz="1400" dirty="0" smtClean="0">
                <a:solidFill>
                  <a:srgbClr val="008000"/>
                </a:solidFill>
              </a:rPr>
              <a:t>Atmosphere </a:t>
            </a:r>
            <a:r>
              <a:rPr lang="en-GB" sz="1400" dirty="0">
                <a:solidFill>
                  <a:srgbClr val="008000"/>
                </a:solidFill>
              </a:rPr>
              <a:t>CO2 levels have increased by more than 40% since the beginning of the Industrial revolution, from about 280parts per million (ppm) in the 1800 to 400ppm today</a:t>
            </a:r>
            <a:r>
              <a:rPr lang="en-GB" sz="1400" dirty="0" smtClean="0">
                <a:solidFill>
                  <a:srgbClr val="008000"/>
                </a:solidFill>
              </a:rPr>
              <a:t>.</a:t>
            </a:r>
          </a:p>
          <a:p>
            <a:pPr algn="l"/>
            <a:r>
              <a:rPr lang="en-GB" sz="1400" dirty="0">
                <a:solidFill>
                  <a:srgbClr val="008000"/>
                </a:solidFill>
              </a:rPr>
              <a:t>Each 1 degree rise in the temperature of the world’s ocean in the equivalent to 1.4billion 1megaton atom bombs, that is a lot of energy. This tremendous amount of devastating energy, generating global warming.</a:t>
            </a:r>
            <a:endParaRPr lang="en-GB" sz="1400" b="1" dirty="0">
              <a:solidFill>
                <a:srgbClr val="008000"/>
              </a:solidFill>
            </a:endParaRPr>
          </a:p>
          <a:p>
            <a:pPr algn="l"/>
            <a:endParaRPr lang="en-GB" sz="1400" b="1" dirty="0"/>
          </a:p>
          <a:p>
            <a:pPr marL="285750" lvl="0" indent="-285750" algn="l">
              <a:buFont typeface="Arial" panose="020B0604020202020204" pitchFamily="34" charset="0"/>
              <a:buChar char="•"/>
            </a:pPr>
            <a:endParaRPr lang="en-GB" sz="1800" b="1" dirty="0" smtClean="0"/>
          </a:p>
          <a:p>
            <a:pPr marL="285750" lvl="0" indent="-285750" algn="l">
              <a:buFont typeface="Arial" panose="020B0604020202020204" pitchFamily="34" charset="0"/>
              <a:buChar char="•"/>
            </a:pPr>
            <a:endParaRPr lang="en-GB" sz="1800" dirty="0">
              <a:solidFill>
                <a:srgbClr val="008000"/>
              </a:solidFill>
            </a:endParaRPr>
          </a:p>
        </p:txBody>
      </p:sp>
      <p:sp>
        <p:nvSpPr>
          <p:cNvPr id="19" name="Title 1"/>
          <p:cNvSpPr>
            <a:spLocks noGrp="1"/>
          </p:cNvSpPr>
          <p:nvPr>
            <p:ph type="ctrTitle"/>
          </p:nvPr>
        </p:nvSpPr>
        <p:spPr>
          <a:xfrm>
            <a:off x="518615" y="193589"/>
            <a:ext cx="11081982" cy="668739"/>
          </a:xfrm>
        </p:spPr>
        <p:txBody>
          <a:bodyPr>
            <a:noAutofit/>
          </a:bodyPr>
          <a:lstStyle/>
          <a:p>
            <a:r>
              <a:rPr lang="en-GB" sz="3600" b="1" dirty="0" smtClean="0">
                <a:solidFill>
                  <a:srgbClr val="008000"/>
                </a:solidFill>
                <a:latin typeface="+mn-lt"/>
              </a:rPr>
              <a:t>IMPACTS OF GREENHOUSE EFFECT</a:t>
            </a:r>
            <a:endParaRPr lang="en-GB" sz="3600" b="1" dirty="0">
              <a:solidFill>
                <a:srgbClr val="008000"/>
              </a:solidFill>
              <a:latin typeface="+mn-lt"/>
            </a:endParaRPr>
          </a:p>
        </p:txBody>
      </p:sp>
      <p:sp>
        <p:nvSpPr>
          <p:cNvPr id="5" name="Left Arrow 4"/>
          <p:cNvSpPr/>
          <p:nvPr/>
        </p:nvSpPr>
        <p:spPr>
          <a:xfrm rot="10800000">
            <a:off x="2386681" y="4015163"/>
            <a:ext cx="342452" cy="45719"/>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09825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639951"/>
            <a:ext cx="4126173" cy="2135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518615" y="862327"/>
            <a:ext cx="10918419" cy="5777623"/>
          </a:xfrm>
        </p:spPr>
        <p:txBody>
          <a:bodyPr>
            <a:noAutofit/>
          </a:bodyPr>
          <a:lstStyle/>
          <a:p>
            <a:pPr algn="l"/>
            <a:r>
              <a:rPr lang="en-GB" sz="1800" b="1" dirty="0" smtClean="0">
                <a:solidFill>
                  <a:srgbClr val="008000"/>
                </a:solidFill>
              </a:rPr>
              <a:t>Ozone Layer Depletion:- </a:t>
            </a:r>
          </a:p>
          <a:p>
            <a:pPr algn="l"/>
            <a:r>
              <a:rPr lang="en-GB" sz="1400" dirty="0" smtClean="0">
                <a:solidFill>
                  <a:srgbClr val="008000"/>
                </a:solidFill>
              </a:rPr>
              <a:t>Nitrous </a:t>
            </a:r>
            <a:r>
              <a:rPr lang="en-GB" sz="1400" dirty="0">
                <a:solidFill>
                  <a:srgbClr val="008000"/>
                </a:solidFill>
              </a:rPr>
              <a:t>oxide damages the ozone </a:t>
            </a:r>
            <a:r>
              <a:rPr lang="en-GB" sz="1400" dirty="0" smtClean="0">
                <a:solidFill>
                  <a:srgbClr val="008000"/>
                </a:solidFill>
              </a:rPr>
              <a:t>layer. </a:t>
            </a:r>
            <a:r>
              <a:rPr lang="en-GB" sz="1400" dirty="0">
                <a:solidFill>
                  <a:srgbClr val="008000"/>
                </a:solidFill>
              </a:rPr>
              <a:t>CFCs and a many other gases that are harmful for the ozone layer were banned by the montred protocol (MP) which has reduced their atmospheric concentration. Nitrous oxide is not restricted by the MP, so while the levels of other ozone depleting substances are decline, nitrous oxide levels are containing to grow.</a:t>
            </a:r>
            <a:endParaRPr lang="en-GB" sz="1400" b="1" dirty="0" smtClean="0">
              <a:solidFill>
                <a:srgbClr val="008000"/>
              </a:solidFill>
            </a:endParaRPr>
          </a:p>
          <a:p>
            <a:pPr algn="l"/>
            <a:r>
              <a:rPr lang="en-GB" sz="1800" b="1" dirty="0" smtClean="0">
                <a:solidFill>
                  <a:srgbClr val="008000"/>
                </a:solidFill>
              </a:rPr>
              <a:t>Changes to Plant Growth and Nutrition Levels:-</a:t>
            </a:r>
          </a:p>
          <a:p>
            <a:pPr algn="l"/>
            <a:r>
              <a:rPr lang="en-GB" sz="1400" dirty="0" smtClean="0">
                <a:solidFill>
                  <a:srgbClr val="008000"/>
                </a:solidFill>
              </a:rPr>
              <a:t>CO2 </a:t>
            </a:r>
            <a:r>
              <a:rPr lang="en-GB" sz="1400" dirty="0">
                <a:solidFill>
                  <a:srgbClr val="008000"/>
                </a:solidFill>
              </a:rPr>
              <a:t>concentrations were raised by around by 50% increased crop growth by around 15%. Higher levels of CO2 makes carbon more available, but plants also need other nutrients (like nitrogen, phosphorus, etc) to grow and survive without increases in those nutrients as well, the nutritional quality of plants will decrease. In different experiments with elevated CO2 levels, protein concentrations in wheat, rice, barley and potato tubers, decreased by 5-14%. </a:t>
            </a:r>
            <a:endParaRPr lang="en-GB" sz="1400" b="1" dirty="0" smtClean="0">
              <a:solidFill>
                <a:srgbClr val="008000"/>
              </a:solidFill>
            </a:endParaRPr>
          </a:p>
          <a:p>
            <a:pPr algn="l"/>
            <a:r>
              <a:rPr lang="en-GB" sz="1800" b="1" dirty="0" smtClean="0">
                <a:solidFill>
                  <a:srgbClr val="008000"/>
                </a:solidFill>
              </a:rPr>
              <a:t>Forests:-</a:t>
            </a:r>
          </a:p>
          <a:p>
            <a:pPr algn="l"/>
            <a:r>
              <a:rPr lang="en-GB" sz="1400" dirty="0" smtClean="0">
                <a:solidFill>
                  <a:srgbClr val="008000"/>
                </a:solidFill>
              </a:rPr>
              <a:t>Heat </a:t>
            </a:r>
            <a:r>
              <a:rPr lang="en-GB" sz="1400" dirty="0">
                <a:solidFill>
                  <a:srgbClr val="008000"/>
                </a:solidFill>
              </a:rPr>
              <a:t>waves are likely to increase in frequency and severity, resulting in higher risk of forest fire.</a:t>
            </a:r>
            <a:endParaRPr lang="en-GB" sz="1400" b="1" dirty="0" smtClean="0">
              <a:solidFill>
                <a:srgbClr val="008000"/>
              </a:solidFill>
            </a:endParaRPr>
          </a:p>
          <a:p>
            <a:pPr algn="l"/>
            <a:r>
              <a:rPr lang="en-GB" sz="1800" b="1" dirty="0" smtClean="0">
                <a:solidFill>
                  <a:srgbClr val="008000"/>
                </a:solidFill>
              </a:rPr>
              <a:t>Wild Life:-</a:t>
            </a:r>
          </a:p>
          <a:p>
            <a:pPr algn="l"/>
            <a:r>
              <a:rPr lang="en-GB" sz="1400" dirty="0" smtClean="0">
                <a:solidFill>
                  <a:srgbClr val="008000"/>
                </a:solidFill>
              </a:rPr>
              <a:t>Many </a:t>
            </a:r>
            <a:r>
              <a:rPr lang="en-GB" sz="1400" dirty="0">
                <a:solidFill>
                  <a:srgbClr val="008000"/>
                </a:solidFill>
              </a:rPr>
              <a:t>wildlife species will have difficulty adapting to a warmer climate and will likely be subject to greater stress from diseases and invasive </a:t>
            </a:r>
            <a:r>
              <a:rPr lang="en-GB" sz="1400" dirty="0" smtClean="0">
                <a:solidFill>
                  <a:srgbClr val="008000"/>
                </a:solidFill>
              </a:rPr>
              <a:t>species.</a:t>
            </a:r>
            <a:endParaRPr lang="en-GB" sz="1400" b="1" dirty="0">
              <a:solidFill>
                <a:srgbClr val="008000"/>
              </a:solidFill>
            </a:endParaRPr>
          </a:p>
          <a:p>
            <a:pPr algn="l"/>
            <a:r>
              <a:rPr lang="en-GB" sz="1800" b="1" dirty="0" smtClean="0">
                <a:solidFill>
                  <a:srgbClr val="008000"/>
                </a:solidFill>
              </a:rPr>
              <a:t>Human Health:-</a:t>
            </a:r>
          </a:p>
          <a:p>
            <a:pPr algn="l"/>
            <a:r>
              <a:rPr lang="en-GB" sz="1400" dirty="0" smtClean="0">
                <a:solidFill>
                  <a:srgbClr val="008000"/>
                </a:solidFill>
              </a:rPr>
              <a:t>There </a:t>
            </a:r>
            <a:r>
              <a:rPr lang="en-GB" sz="1400" dirty="0">
                <a:solidFill>
                  <a:srgbClr val="008000"/>
                </a:solidFill>
              </a:rPr>
              <a:t>may be greater risk of respiratory and cardiovascular problems and certain types of cancers, as temperature rises and exceed air </a:t>
            </a:r>
            <a:r>
              <a:rPr lang="en-GB" sz="1400" dirty="0" smtClean="0">
                <a:solidFill>
                  <a:srgbClr val="008000"/>
                </a:solidFill>
              </a:rPr>
              <a:t>pollution. The </a:t>
            </a:r>
            <a:r>
              <a:rPr lang="en-GB" sz="1400" dirty="0">
                <a:solidFill>
                  <a:srgbClr val="008000"/>
                </a:solidFill>
              </a:rPr>
              <a:t>risk of water, food, vector and rodent borne decease may </a:t>
            </a:r>
            <a:r>
              <a:rPr lang="en-GB" sz="1400" dirty="0" smtClean="0">
                <a:solidFill>
                  <a:srgbClr val="008000"/>
                </a:solidFill>
              </a:rPr>
              <a:t>increase.</a:t>
            </a:r>
          </a:p>
          <a:p>
            <a:pPr algn="l"/>
            <a:r>
              <a:rPr lang="en-GB" sz="1800" b="1" dirty="0" smtClean="0">
                <a:solidFill>
                  <a:srgbClr val="008000"/>
                </a:solidFill>
              </a:rPr>
              <a:t>Economic Impacts:-</a:t>
            </a:r>
          </a:p>
          <a:p>
            <a:pPr algn="l"/>
            <a:r>
              <a:rPr lang="en-GB" sz="1400" dirty="0" smtClean="0">
                <a:solidFill>
                  <a:srgbClr val="008000"/>
                </a:solidFill>
              </a:rPr>
              <a:t>Agriculture</a:t>
            </a:r>
            <a:r>
              <a:rPr lang="en-GB" sz="1400" dirty="0">
                <a:solidFill>
                  <a:srgbClr val="008000"/>
                </a:solidFill>
              </a:rPr>
              <a:t>, forestry, tourism and recreation may be affected by changing weather </a:t>
            </a:r>
            <a:r>
              <a:rPr lang="en-GB" sz="1400" dirty="0" smtClean="0">
                <a:solidFill>
                  <a:srgbClr val="008000"/>
                </a:solidFill>
              </a:rPr>
              <a:t>patterns. Human </a:t>
            </a:r>
            <a:r>
              <a:rPr lang="en-GB" sz="1400" dirty="0">
                <a:solidFill>
                  <a:srgbClr val="008000"/>
                </a:solidFill>
              </a:rPr>
              <a:t>health impacts are expected to place additional economic stress on health and social support systems.</a:t>
            </a:r>
            <a:endParaRPr lang="en-GB" sz="1400" b="1" dirty="0">
              <a:solidFill>
                <a:srgbClr val="008000"/>
              </a:solidFill>
            </a:endParaRPr>
          </a:p>
          <a:p>
            <a:pPr algn="l"/>
            <a:endParaRPr lang="en-GB" sz="1400" b="1" dirty="0"/>
          </a:p>
          <a:p>
            <a:pPr marL="285750" lvl="0" indent="-285750" algn="l">
              <a:buFont typeface="Arial" panose="020B0604020202020204" pitchFamily="34" charset="0"/>
              <a:buChar char="•"/>
            </a:pPr>
            <a:endParaRPr lang="en-GB" sz="1800" b="1" dirty="0" smtClean="0"/>
          </a:p>
          <a:p>
            <a:pPr marL="285750" lvl="0" indent="-285750" algn="l">
              <a:buFont typeface="Arial" panose="020B0604020202020204" pitchFamily="34" charset="0"/>
              <a:buChar char="•"/>
            </a:pPr>
            <a:endParaRPr lang="en-GB" sz="1800" dirty="0">
              <a:solidFill>
                <a:srgbClr val="008000"/>
              </a:solidFill>
            </a:endParaRPr>
          </a:p>
        </p:txBody>
      </p:sp>
      <p:sp>
        <p:nvSpPr>
          <p:cNvPr id="19" name="Title 1"/>
          <p:cNvSpPr>
            <a:spLocks noGrp="1"/>
          </p:cNvSpPr>
          <p:nvPr>
            <p:ph type="ctrTitle"/>
          </p:nvPr>
        </p:nvSpPr>
        <p:spPr>
          <a:xfrm>
            <a:off x="518615" y="193589"/>
            <a:ext cx="11081982" cy="668739"/>
          </a:xfrm>
        </p:spPr>
        <p:txBody>
          <a:bodyPr>
            <a:noAutofit/>
          </a:bodyPr>
          <a:lstStyle/>
          <a:p>
            <a:r>
              <a:rPr lang="en-GB" sz="3600" b="1" dirty="0" smtClean="0">
                <a:solidFill>
                  <a:srgbClr val="008000"/>
                </a:solidFill>
                <a:latin typeface="+mn-lt"/>
              </a:rPr>
              <a:t>IMPACTS OF GREENHOUSE EFFECT</a:t>
            </a:r>
            <a:endParaRPr lang="en-GB" sz="3600" b="1" dirty="0">
              <a:solidFill>
                <a:srgbClr val="008000"/>
              </a:solidFill>
              <a:latin typeface="+mn-lt"/>
            </a:endParaRPr>
          </a:p>
        </p:txBody>
      </p:sp>
    </p:spTree>
    <p:extLst>
      <p:ext uri="{BB962C8B-B14F-4D97-AF65-F5344CB8AC3E}">
        <p14:creationId xmlns:p14="http://schemas.microsoft.com/office/powerpoint/2010/main" val="18996991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2"/>
          <p:cNvSpPr txBox="1">
            <a:spLocks/>
          </p:cNvSpPr>
          <p:nvPr/>
        </p:nvSpPr>
        <p:spPr>
          <a:xfrm>
            <a:off x="8090848" y="6639951"/>
            <a:ext cx="4126173" cy="21350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endParaRPr lang="en-GB" sz="1200" b="1" dirty="0"/>
          </a:p>
        </p:txBody>
      </p:sp>
      <p:sp>
        <p:nvSpPr>
          <p:cNvPr id="2" name="Subtitle 1"/>
          <p:cNvSpPr>
            <a:spLocks noGrp="1"/>
          </p:cNvSpPr>
          <p:nvPr>
            <p:ph type="subTitle" idx="1"/>
          </p:nvPr>
        </p:nvSpPr>
        <p:spPr>
          <a:xfrm>
            <a:off x="518615" y="1167619"/>
            <a:ext cx="10918419" cy="3488788"/>
          </a:xfrm>
        </p:spPr>
        <p:txBody>
          <a:bodyPr>
            <a:noAutofit/>
          </a:bodyPr>
          <a:lstStyle/>
          <a:p>
            <a:pPr algn="l"/>
            <a:endParaRPr lang="en-GB" sz="1400" b="1" dirty="0"/>
          </a:p>
          <a:p>
            <a:pPr marL="285750" lvl="0" indent="-285750" algn="l">
              <a:buFont typeface="Arial" panose="020B0604020202020204" pitchFamily="34" charset="0"/>
              <a:buChar char="•"/>
            </a:pPr>
            <a:endParaRPr lang="en-GB" sz="2000" b="1" dirty="0" smtClean="0"/>
          </a:p>
          <a:p>
            <a:pPr marL="285750" lvl="0" indent="-285750" algn="l">
              <a:buFont typeface="Arial" panose="020B0604020202020204" pitchFamily="34" charset="0"/>
              <a:buChar char="•"/>
            </a:pPr>
            <a:r>
              <a:rPr lang="en-GB" sz="2000" dirty="0" smtClean="0">
                <a:solidFill>
                  <a:srgbClr val="008000"/>
                </a:solidFill>
              </a:rPr>
              <a:t>Through government policies.</a:t>
            </a:r>
          </a:p>
          <a:p>
            <a:pPr marL="285750" lvl="0" indent="-285750" algn="l">
              <a:buFont typeface="Arial" panose="020B0604020202020204" pitchFamily="34" charset="0"/>
              <a:buChar char="•"/>
            </a:pPr>
            <a:r>
              <a:rPr lang="en-GB" sz="2000" dirty="0" smtClean="0">
                <a:solidFill>
                  <a:srgbClr val="008000"/>
                </a:solidFill>
              </a:rPr>
              <a:t>Role of NGOs.</a:t>
            </a:r>
          </a:p>
          <a:p>
            <a:pPr marL="285750" lvl="0" indent="-285750" algn="l">
              <a:buFont typeface="Arial" panose="020B0604020202020204" pitchFamily="34" charset="0"/>
              <a:buChar char="•"/>
            </a:pPr>
            <a:r>
              <a:rPr lang="en-GB" sz="2000" dirty="0" smtClean="0">
                <a:solidFill>
                  <a:srgbClr val="008000"/>
                </a:solidFill>
              </a:rPr>
              <a:t>Public Awareness.</a:t>
            </a:r>
          </a:p>
          <a:p>
            <a:pPr marL="285750" lvl="0" indent="-285750" algn="l">
              <a:buFont typeface="Arial" panose="020B0604020202020204" pitchFamily="34" charset="0"/>
              <a:buChar char="•"/>
            </a:pPr>
            <a:r>
              <a:rPr lang="en-GB" sz="2000" dirty="0" smtClean="0">
                <a:solidFill>
                  <a:srgbClr val="008000"/>
                </a:solidFill>
              </a:rPr>
              <a:t>GWP Rating.</a:t>
            </a:r>
          </a:p>
          <a:p>
            <a:pPr marL="285750" lvl="0" indent="-285750" algn="l">
              <a:buFont typeface="Arial" panose="020B0604020202020204" pitchFamily="34" charset="0"/>
              <a:buChar char="•"/>
            </a:pPr>
            <a:r>
              <a:rPr lang="en-GB" sz="2000" dirty="0" smtClean="0">
                <a:solidFill>
                  <a:srgbClr val="008000"/>
                </a:solidFill>
              </a:rPr>
              <a:t>Use of Alternative eco friendly energy resources.</a:t>
            </a:r>
            <a:endParaRPr lang="en-GB" sz="2000" dirty="0">
              <a:solidFill>
                <a:srgbClr val="008000"/>
              </a:solidFill>
            </a:endParaRPr>
          </a:p>
        </p:txBody>
      </p:sp>
      <p:sp>
        <p:nvSpPr>
          <p:cNvPr id="19" name="Title 1"/>
          <p:cNvSpPr>
            <a:spLocks noGrp="1"/>
          </p:cNvSpPr>
          <p:nvPr>
            <p:ph type="ctrTitle"/>
          </p:nvPr>
        </p:nvSpPr>
        <p:spPr>
          <a:xfrm>
            <a:off x="518615" y="376469"/>
            <a:ext cx="11081982" cy="668739"/>
          </a:xfrm>
        </p:spPr>
        <p:txBody>
          <a:bodyPr>
            <a:noAutofit/>
          </a:bodyPr>
          <a:lstStyle/>
          <a:p>
            <a:r>
              <a:rPr lang="en-GB" sz="3600" b="1" dirty="0" smtClean="0">
                <a:solidFill>
                  <a:srgbClr val="008000"/>
                </a:solidFill>
                <a:latin typeface="+mn-lt"/>
              </a:rPr>
              <a:t>WHAT WE SHOULD DO?</a:t>
            </a:r>
            <a:endParaRPr lang="en-GB" sz="3600" b="1" dirty="0">
              <a:solidFill>
                <a:srgbClr val="008000"/>
              </a:solidFill>
              <a:latin typeface="+mn-lt"/>
            </a:endParaRPr>
          </a:p>
        </p:txBody>
      </p:sp>
    </p:spTree>
    <p:extLst>
      <p:ext uri="{BB962C8B-B14F-4D97-AF65-F5344CB8AC3E}">
        <p14:creationId xmlns:p14="http://schemas.microsoft.com/office/powerpoint/2010/main" val="734668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117</TotalTime>
  <Words>707</Words>
  <Application>Microsoft Office PowerPoint</Application>
  <PresentationFormat>Widescreen</PresentationFormat>
  <Paragraphs>93</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GREENHOUSE EFFECT: CAUSES AND IT’S IMPACT</vt:lpstr>
      <vt:lpstr>PowerPoint Presentation</vt:lpstr>
      <vt:lpstr>GREENHOUSE EFFECT</vt:lpstr>
      <vt:lpstr>GREENHOUSE GASES</vt:lpstr>
      <vt:lpstr>CAUSES OF GREENHOUSE GASES EMISSION</vt:lpstr>
      <vt:lpstr>FACTORS AFFECTING GREENHOUSE GAS’S EFFECT</vt:lpstr>
      <vt:lpstr>IMPACTS OF GREENHOUSE EFFECT</vt:lpstr>
      <vt:lpstr>IMPACTS OF GREENHOUSE EFFECT</vt:lpstr>
      <vt:lpstr>WHAT WE SHOULD DO?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GREENHOUSE EFFECT: CAUSES AND IT’S IMPACT</dc:title>
  <dc:creator>Panel5</dc:creator>
  <cp:lastModifiedBy>PRAVEEN SINGH</cp:lastModifiedBy>
  <cp:revision>15</cp:revision>
  <dcterms:created xsi:type="dcterms:W3CDTF">2015-05-18T17:19:03Z</dcterms:created>
  <dcterms:modified xsi:type="dcterms:W3CDTF">2020-08-19T04:52:17Z</dcterms:modified>
</cp:coreProperties>
</file>